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2" autoAdjust="0"/>
    <p:restoredTop sz="85174"/>
  </p:normalViewPr>
  <p:slideViewPr>
    <p:cSldViewPr snapToGrid="0" snapToObjects="1">
      <p:cViewPr>
        <p:scale>
          <a:sx n="75" d="100"/>
          <a:sy n="75" d="100"/>
        </p:scale>
        <p:origin x="-1860" y="-9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7/4/2025</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7/4/2025</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11300"/>
            <a:ext cx="5757790" cy="5118100"/>
          </a:xfrm>
          <a:prstGeom prst="rect">
            <a:avLst/>
          </a:prstGeom>
        </p:spPr>
        <p:txBody>
          <a:bodyPr/>
          <a:lstStyle/>
          <a:p>
            <a:pPr algn="just"/>
            <a:r>
              <a:rPr lang="en-US" sz="18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a:t>
            </a:r>
            <a:r>
              <a:rPr lang="en-US" sz="1800" dirty="0" err="1"/>
              <a:t>pad.True</a:t>
            </a:r>
            <a:r>
              <a:rPr lang="en-US" sz="1800" dirty="0"/>
              <a:t> ASDS means the mission outcome was successfully landed on a drone ship False ASDS means the mission outcome was unsuccessfully landed on a drone ship. We mainly convert those outcomes into Training Labels with “1” means the booster successfully landed, “0” means it was </a:t>
            </a:r>
            <a:r>
              <a:rPr lang="en-US" sz="1800" dirty="0" smtClean="0"/>
              <a:t>unsuccessful.</a:t>
            </a:r>
          </a:p>
          <a:p>
            <a:pPr algn="just"/>
            <a:r>
              <a:rPr lang="en-US" sz="2000" dirty="0"/>
              <a:t>https://github.com/aryangupta-455/Coursera/blob/a4cf540b5c1ca1dcedbca4af7b4a975949e8f934/Data%20Wrangling.ipynb</a:t>
            </a:r>
            <a:endParaRPr lang="en-US" sz="2000"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663" y="1511300"/>
            <a:ext cx="4620609" cy="495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400" dirty="0"/>
              <a:t>Charts were plotted: Flight Number vs. Payload Mass, Flight Number vs. Launch Site, Payload Mass vs. Launch Site, Orbit Type vs. Success Rate, Flight Number vs. Orbit Type, Payload Mass </a:t>
            </a:r>
            <a:r>
              <a:rPr lang="en-US" sz="2400" dirty="0" err="1"/>
              <a:t>vs</a:t>
            </a:r>
            <a:r>
              <a:rPr lang="en-US" sz="2400" dirty="0"/>
              <a:t> Orbit Type and Success Rate Yearly Trend Scatter plots show the relationship between variables. If a relationship exists, they could be used in machine learning model. Bar charts show comparisons among discrete categories. The goal is to show the relationship between the specific categories being compared and a measured value. Line charts show trends in data over time (time series</a:t>
            </a:r>
            <a:r>
              <a:rPr lang="en-US" sz="2400" dirty="0" smtClean="0"/>
              <a:t>)</a:t>
            </a:r>
          </a:p>
          <a:p>
            <a:pPr>
              <a:lnSpc>
                <a:spcPct val="100000"/>
              </a:lnSpc>
              <a:spcBef>
                <a:spcPts val="1400"/>
              </a:spcBef>
            </a:pPr>
            <a:r>
              <a:rPr lang="en-US" sz="2000" dirty="0"/>
              <a:t>https://</a:t>
            </a:r>
            <a:r>
              <a:rPr lang="en-US" sz="2000" dirty="0" smtClean="0"/>
              <a:t>github.com/aryangupta-455/Coursera/blob/aa9127c93c18fed731bada9e14ce01348230030f/EDA%20with%20Data%20Visualization.ipynb</a:t>
            </a:r>
            <a:endParaRPr lang="en-US" sz="2000"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a:xfrm>
            <a:off x="8742744" y="6157913"/>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85900"/>
            <a:ext cx="10939390" cy="4672013"/>
          </a:xfrm>
          <a:prstGeom prst="rect">
            <a:avLst/>
          </a:prstGeom>
        </p:spPr>
        <p:txBody>
          <a:bodyPr lIns="91440" tIns="45720" rIns="91440" bIns="45720" anchor="t"/>
          <a:lstStyle/>
          <a:p>
            <a:pPr marL="0" indent="0">
              <a:lnSpc>
                <a:spcPct val="100000"/>
              </a:lnSpc>
              <a:spcBef>
                <a:spcPts val="1400"/>
              </a:spcBef>
              <a:buNone/>
            </a:pPr>
            <a:r>
              <a:rPr lang="en-US" sz="1600" dirty="0" smtClean="0"/>
              <a:t> • </a:t>
            </a:r>
            <a:r>
              <a:rPr lang="en-US" sz="1600" dirty="0"/>
              <a:t>Displaying the names of the unique launch sites in the space mission </a:t>
            </a:r>
            <a:endParaRPr lang="en-US" sz="1600" dirty="0" smtClean="0"/>
          </a:p>
          <a:p>
            <a:pPr marL="0" indent="0">
              <a:lnSpc>
                <a:spcPct val="100000"/>
              </a:lnSpc>
              <a:spcBef>
                <a:spcPts val="1400"/>
              </a:spcBef>
              <a:buNone/>
            </a:pPr>
            <a:r>
              <a:rPr lang="en-US" sz="1600" dirty="0" smtClean="0"/>
              <a:t>• </a:t>
            </a:r>
            <a:r>
              <a:rPr lang="en-US" sz="1600" dirty="0"/>
              <a:t>Displaying 5 records where launch sites begin with the string ‘CCA' </a:t>
            </a:r>
            <a:endParaRPr lang="en-US" sz="1600" dirty="0" smtClean="0"/>
          </a:p>
          <a:p>
            <a:pPr marL="0" indent="0">
              <a:lnSpc>
                <a:spcPct val="100000"/>
              </a:lnSpc>
              <a:spcBef>
                <a:spcPts val="1400"/>
              </a:spcBef>
              <a:buNone/>
            </a:pPr>
            <a:r>
              <a:rPr lang="en-US" sz="1600" dirty="0" smtClean="0"/>
              <a:t>• </a:t>
            </a:r>
            <a:r>
              <a:rPr lang="en-US" sz="1600" dirty="0"/>
              <a:t>Displaying the total payload mass carried by boosters launched by NASA (CRS) </a:t>
            </a:r>
            <a:endParaRPr lang="en-US" sz="1600" dirty="0" smtClean="0"/>
          </a:p>
          <a:p>
            <a:pPr marL="0" indent="0">
              <a:lnSpc>
                <a:spcPct val="100000"/>
              </a:lnSpc>
              <a:spcBef>
                <a:spcPts val="1400"/>
              </a:spcBef>
              <a:buNone/>
            </a:pPr>
            <a:r>
              <a:rPr lang="en-US" sz="1600" dirty="0" smtClean="0"/>
              <a:t>• </a:t>
            </a:r>
            <a:r>
              <a:rPr lang="en-US" sz="1600" dirty="0"/>
              <a:t>Displaying average payload mass carried by booster version F9 v1.1 </a:t>
            </a:r>
            <a:endParaRPr lang="en-US" sz="1600" dirty="0" smtClean="0"/>
          </a:p>
          <a:p>
            <a:pPr marL="0" indent="0">
              <a:lnSpc>
                <a:spcPct val="100000"/>
              </a:lnSpc>
              <a:spcBef>
                <a:spcPts val="1400"/>
              </a:spcBef>
              <a:buNone/>
            </a:pPr>
            <a:r>
              <a:rPr lang="en-US" sz="1600" dirty="0" smtClean="0"/>
              <a:t>• </a:t>
            </a:r>
            <a:r>
              <a:rPr lang="en-US" sz="1600" dirty="0"/>
              <a:t>Listing the date when the first successful landing outcome in ground pad was achieved </a:t>
            </a:r>
            <a:endParaRPr lang="en-US" sz="1600" dirty="0" smtClean="0"/>
          </a:p>
          <a:p>
            <a:pPr marL="0" indent="0">
              <a:lnSpc>
                <a:spcPct val="100000"/>
              </a:lnSpc>
              <a:spcBef>
                <a:spcPts val="1400"/>
              </a:spcBef>
              <a:buNone/>
            </a:pPr>
            <a:r>
              <a:rPr lang="en-US" sz="1600" dirty="0" smtClean="0"/>
              <a:t>• </a:t>
            </a:r>
            <a:r>
              <a:rPr lang="en-US" sz="1600" dirty="0"/>
              <a:t>Listing the names of the boosters which have success in drone ship and have payload mass greater than 4000 but less than 6000 </a:t>
            </a:r>
            <a:endParaRPr lang="en-US" sz="1600" dirty="0" smtClean="0"/>
          </a:p>
          <a:p>
            <a:pPr marL="0" indent="0">
              <a:lnSpc>
                <a:spcPct val="100000"/>
              </a:lnSpc>
              <a:spcBef>
                <a:spcPts val="1400"/>
              </a:spcBef>
              <a:buNone/>
            </a:pPr>
            <a:r>
              <a:rPr lang="en-US" sz="1600" dirty="0" smtClean="0"/>
              <a:t>• </a:t>
            </a:r>
            <a:r>
              <a:rPr lang="en-US" sz="1600" dirty="0"/>
              <a:t>Listing the total number of successful and failure mission outcomes </a:t>
            </a:r>
            <a:endParaRPr lang="en-US" sz="1600" dirty="0" smtClean="0"/>
          </a:p>
          <a:p>
            <a:pPr marL="0" indent="0">
              <a:lnSpc>
                <a:spcPct val="100000"/>
              </a:lnSpc>
              <a:spcBef>
                <a:spcPts val="1400"/>
              </a:spcBef>
              <a:buNone/>
            </a:pPr>
            <a:r>
              <a:rPr lang="en-US" sz="1600" dirty="0" smtClean="0"/>
              <a:t>• </a:t>
            </a:r>
            <a:r>
              <a:rPr lang="en-US" sz="1600" dirty="0"/>
              <a:t>Listing the names of the booster versions which have carried the maximum payload </a:t>
            </a:r>
            <a:r>
              <a:rPr lang="en-US" sz="1600" dirty="0" smtClean="0"/>
              <a:t>mass</a:t>
            </a:r>
          </a:p>
          <a:p>
            <a:pPr marL="0" indent="0">
              <a:lnSpc>
                <a:spcPct val="100000"/>
              </a:lnSpc>
              <a:spcBef>
                <a:spcPts val="1400"/>
              </a:spcBef>
              <a:buNone/>
            </a:pPr>
            <a:r>
              <a:rPr lang="en-US" sz="1600" dirty="0" smtClean="0"/>
              <a:t> </a:t>
            </a:r>
            <a:r>
              <a:rPr lang="en-US" sz="1600" dirty="0"/>
              <a:t>• Listing the failed landing outcomes in drone ship, their booster versions and launch site names for the months in year 2015 </a:t>
            </a:r>
            <a:endParaRPr lang="en-US" sz="1600" dirty="0" smtClean="0"/>
          </a:p>
          <a:p>
            <a:pPr marL="0" indent="0">
              <a:lnSpc>
                <a:spcPct val="100000"/>
              </a:lnSpc>
              <a:spcBef>
                <a:spcPts val="1400"/>
              </a:spcBef>
              <a:buNone/>
            </a:pPr>
            <a:r>
              <a:rPr lang="en-US" sz="1600" dirty="0" smtClean="0"/>
              <a:t>• </a:t>
            </a:r>
            <a:r>
              <a:rPr lang="en-US" sz="1600" dirty="0"/>
              <a:t>Ranking the count of landing outcomes (such as Failure (drone ship) or Success (ground pad)) between the date 2010-06-04 and 2017-03-20 in descending </a:t>
            </a:r>
            <a:r>
              <a:rPr lang="en-US" sz="1600" dirty="0" smtClean="0"/>
              <a:t>order</a:t>
            </a:r>
            <a:endParaRPr lang="en-US" sz="1600" dirty="0" smtClean="0">
              <a:solidFill>
                <a:schemeClr val="accent3">
                  <a:lumMod val="25000"/>
                </a:schemeClr>
              </a:solidFill>
              <a:latin typeface="Abadi"/>
            </a:endParaRPr>
          </a:p>
          <a:p>
            <a:pPr marL="0" indent="0">
              <a:lnSpc>
                <a:spcPct val="100000"/>
              </a:lnSpc>
              <a:spcBef>
                <a:spcPts val="1400"/>
              </a:spcBef>
              <a:buNone/>
            </a:pPr>
            <a:endParaRPr lang="en-US" sz="1400" dirty="0" smtClean="0">
              <a:solidFill>
                <a:schemeClr val="accent3">
                  <a:lumMod val="25000"/>
                </a:schemeClr>
              </a:solidFill>
              <a:latin typeface="Abadi"/>
            </a:endParaRPr>
          </a:p>
          <a:p>
            <a:pPr marL="0" indent="0">
              <a:lnSpc>
                <a:spcPct val="100000"/>
              </a:lnSpc>
              <a:spcBef>
                <a:spcPts val="1400"/>
              </a:spcBef>
              <a:buNone/>
            </a:pPr>
            <a:r>
              <a:rPr lang="en-US" sz="1400" dirty="0" smtClean="0">
                <a:solidFill>
                  <a:schemeClr val="accent3">
                    <a:lumMod val="25000"/>
                  </a:schemeClr>
                </a:solidFill>
                <a:latin typeface="Abadi"/>
              </a:rPr>
              <a:t>https</a:t>
            </a:r>
            <a:r>
              <a:rPr lang="en-US" sz="1400" dirty="0">
                <a:solidFill>
                  <a:schemeClr val="accent3">
                    <a:lumMod val="25000"/>
                  </a:schemeClr>
                </a:solidFill>
                <a:latin typeface="Abadi"/>
              </a:rPr>
              <a:t>://github.com/aryangupta-455/Coursera/blob/3206fcbf4d5ffdac5ba5a79c971371142a087400/EDA%20with%20SQL.ipynb</a:t>
            </a:r>
            <a:endParaRPr lang="en-US" sz="1600"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t>Markers of all Launch Sites: - Added Marker with Circle, Popup Label and Text Label of NASA Johnson Space Center using its latitude and longitude coordinates as a start location. - Added Markers with Circle, Popup Label and Text Label of all Launch Sites using their latitude and longitude coordinates to show their geographical locations and proximity to Equator and coasts. </a:t>
            </a:r>
            <a:r>
              <a:rPr lang="en-US" sz="2000" dirty="0" err="1"/>
              <a:t>Coloured</a:t>
            </a:r>
            <a:r>
              <a:rPr lang="en-US" sz="2000" dirty="0"/>
              <a:t> Markers of the launch outcomes for each Launch Site: - Added </a:t>
            </a:r>
            <a:r>
              <a:rPr lang="en-US" sz="2000" dirty="0" err="1"/>
              <a:t>coloured</a:t>
            </a:r>
            <a:r>
              <a:rPr lang="en-US" sz="2000" dirty="0"/>
              <a:t> Markers of success (Green) and failed (Red) launches using Marker Cluster to identify which launch sites have relatively high success rates. Distances between a Launch Site to its proximities: - Added </a:t>
            </a:r>
            <a:r>
              <a:rPr lang="en-US" sz="2000" dirty="0" err="1"/>
              <a:t>coloured</a:t>
            </a:r>
            <a:r>
              <a:rPr lang="en-US" sz="2000" dirty="0"/>
              <a:t> Lines to show distances between the Launch Site KSC LC-39A (as an example) and its proximities like Railway, Highway, Coastline and Closest </a:t>
            </a:r>
            <a:r>
              <a:rPr lang="en-US" sz="2000" dirty="0" smtClean="0"/>
              <a:t>City.</a:t>
            </a:r>
          </a:p>
          <a:p>
            <a:pPr>
              <a:lnSpc>
                <a:spcPct val="100000"/>
              </a:lnSpc>
              <a:spcBef>
                <a:spcPts val="1400"/>
              </a:spcBef>
            </a:pPr>
            <a:r>
              <a:rPr lang="en-US" sz="2000" dirty="0"/>
              <a:t>https://github.com/aryangupta-455/Coursera/blob/34ca7ebf8bc4bbd8121d33ec6a154fe53d890b1b/Interactive%20Visual%20Analytics%20with%20Folium.ipynb</a:t>
            </a:r>
            <a:endParaRPr lang="en-US" sz="2000" dirty="0"/>
          </a:p>
          <a:p>
            <a:pPr marL="0" indent="0">
              <a:buNone/>
            </a:pPr>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t>Launch Sites Dropdown List: - Added a dropdown list to enable Launch Site selection. Pie Chart showing Success Launches (All Sites/Certain Site): - Added a pie chart to show the total successful launches count for all sites and the Success vs. Failed counts for the site, if a specific Launch Site was selected. Slider of Payload Mass Range: - Added a slider to select Payload range. Scatter Chart of Payload Mass vs. Success Rate for the different Booster Versions: - Added a scatter chart to show the correlation between Payload and Launch </a:t>
            </a:r>
            <a:r>
              <a:rPr lang="en-US" sz="2400" dirty="0" smtClean="0"/>
              <a:t>Success</a:t>
            </a:r>
          </a:p>
          <a:p>
            <a:pPr>
              <a:lnSpc>
                <a:spcPct val="100000"/>
              </a:lnSpc>
              <a:spcBef>
                <a:spcPts val="1400"/>
              </a:spcBef>
            </a:pPr>
            <a:r>
              <a:rPr lang="en-US" sz="2000" dirty="0"/>
              <a:t>https://github.com/aryangupta-455/Coursera/blob/8472fb306f1a54700d0b628a88c20a93537b797a/spacex_dash_app.py</a:t>
            </a:r>
            <a:endParaRPr lang="en-US" sz="2000"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4098"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859095" y="1358900"/>
            <a:ext cx="10426515" cy="412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59095" y="5880100"/>
            <a:ext cx="10202605" cy="584775"/>
          </a:xfrm>
          <a:prstGeom prst="rect">
            <a:avLst/>
          </a:prstGeom>
          <a:noFill/>
        </p:spPr>
        <p:txBody>
          <a:bodyPr wrap="square" rtlCol="0">
            <a:spAutoFit/>
          </a:bodyPr>
          <a:lstStyle/>
          <a:p>
            <a:pPr marL="285750" indent="-285750">
              <a:buFont typeface="Arial" pitchFamily="34" charset="0"/>
              <a:buChar char="•"/>
            </a:pPr>
            <a:r>
              <a:rPr lang="en-IN" sz="1600" dirty="0"/>
              <a:t>https://github.com/aryangupta-455/Coursera/blob/e5ce018d614173f8dddf4efd8bac34498a7e8641/Machine%20Learning%20Prediction.ipynb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9347199" y="6427210"/>
            <a:ext cx="2743200" cy="401638"/>
          </a:xfrm>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228600" y="1435099"/>
            <a:ext cx="11861799" cy="499211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Show </a:t>
            </a:r>
            <a:r>
              <a:rPr lang="en-US" sz="2200" dirty="0">
                <a:solidFill>
                  <a:schemeClr val="accent3">
                    <a:lumMod val="25000"/>
                  </a:schemeClr>
                </a:solidFill>
                <a:latin typeface="Abadi" panose="020B0604020104020204" pitchFamily="34" charset="0"/>
              </a:rPr>
              <a:t>the </a:t>
            </a:r>
            <a:r>
              <a:rPr lang="en-US" sz="2200" dirty="0" smtClean="0">
                <a:solidFill>
                  <a:schemeClr val="accent3">
                    <a:lumMod val="25000"/>
                  </a:schemeClr>
                </a:solidFill>
                <a:latin typeface="Abadi" panose="020B0604020104020204" pitchFamily="34" charset="0"/>
              </a:rPr>
              <a:t>screenshot </a:t>
            </a:r>
            <a:r>
              <a:rPr lang="en-US" sz="2200" dirty="0">
                <a:solidFill>
                  <a:schemeClr val="accent3">
                    <a:lumMod val="25000"/>
                  </a:schemeClr>
                </a:solidFill>
                <a:latin typeface="Abadi" panose="020B0604020104020204" pitchFamily="34" charset="0"/>
              </a:rPr>
              <a:t>of the scatter plot with </a:t>
            </a:r>
            <a:r>
              <a:rPr lang="en-US" sz="2200" dirty="0" smtClean="0">
                <a:solidFill>
                  <a:schemeClr val="accent3">
                    <a:lumMod val="25000"/>
                  </a:schemeClr>
                </a:solidFill>
                <a:latin typeface="Abadi" panose="020B0604020104020204" pitchFamily="34" charset="0"/>
              </a:rPr>
              <a:t>explanations</a:t>
            </a:r>
          </a:p>
          <a:p>
            <a:pPr lvl="1">
              <a:lnSpc>
                <a:spcPct val="100000"/>
              </a:lnSpc>
              <a:spcBef>
                <a:spcPts val="1400"/>
              </a:spcBef>
            </a:pPr>
            <a:r>
              <a:rPr lang="en-US" sz="1800" dirty="0"/>
              <a:t>The earliest flights all failed while the latest flights all succeeded. </a:t>
            </a:r>
            <a:endParaRPr lang="en-US" sz="1800" dirty="0" smtClean="0"/>
          </a:p>
          <a:p>
            <a:pPr lvl="1">
              <a:lnSpc>
                <a:spcPct val="100000"/>
              </a:lnSpc>
              <a:spcBef>
                <a:spcPts val="1400"/>
              </a:spcBef>
            </a:pPr>
            <a:r>
              <a:rPr lang="en-US" sz="1800" dirty="0" smtClean="0"/>
              <a:t>The </a:t>
            </a:r>
            <a:r>
              <a:rPr lang="en-US" sz="1800" dirty="0"/>
              <a:t>CCAFS SLC 40 launch site has about a half of all launches</a:t>
            </a:r>
            <a:r>
              <a:rPr lang="en-US" sz="1800" dirty="0" smtClean="0"/>
              <a:t>.</a:t>
            </a:r>
          </a:p>
          <a:p>
            <a:pPr lvl="1">
              <a:lnSpc>
                <a:spcPct val="100000"/>
              </a:lnSpc>
              <a:spcBef>
                <a:spcPts val="1400"/>
              </a:spcBef>
            </a:pPr>
            <a:r>
              <a:rPr lang="en-US" sz="1800" dirty="0" smtClean="0"/>
              <a:t> VAFB </a:t>
            </a:r>
            <a:r>
              <a:rPr lang="en-US" sz="1800" dirty="0"/>
              <a:t>SLC 4E and KSC LC 39A have higher success rates. </a:t>
            </a:r>
            <a:endParaRPr lang="en-US" sz="1800" dirty="0" smtClean="0"/>
          </a:p>
          <a:p>
            <a:pPr lvl="1">
              <a:lnSpc>
                <a:spcPct val="100000"/>
              </a:lnSpc>
              <a:spcBef>
                <a:spcPts val="1400"/>
              </a:spcBef>
            </a:pPr>
            <a:r>
              <a:rPr lang="en-US" sz="1800" dirty="0" smtClean="0"/>
              <a:t>It </a:t>
            </a:r>
            <a:r>
              <a:rPr lang="en-US" sz="1800" dirty="0"/>
              <a:t>can be assumed that each new launch has a higher rate of success</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950" y="1870074"/>
            <a:ext cx="10223661"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9387871" y="6456362"/>
            <a:ext cx="2743200" cy="401638"/>
          </a:xfrm>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342900" y="1447800"/>
            <a:ext cx="11760199" cy="500856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a:t>
            </a:r>
            <a:r>
              <a:rPr lang="en-US" sz="2200" dirty="0" smtClean="0">
                <a:solidFill>
                  <a:schemeClr val="accent3">
                    <a:lumMod val="25000"/>
                  </a:schemeClr>
                </a:solidFill>
                <a:latin typeface="Abadi" panose="020B0604020104020204" pitchFamily="34" charset="0"/>
              </a:rPr>
              <a:t>explanations</a:t>
            </a:r>
          </a:p>
          <a:p>
            <a:pPr>
              <a:lnSpc>
                <a:spcPct val="100000"/>
              </a:lnSpc>
              <a:spcBef>
                <a:spcPts val="1400"/>
              </a:spcBef>
            </a:pPr>
            <a:r>
              <a:rPr lang="en-US" sz="2400" dirty="0"/>
              <a:t>For every launch site the higher the payload mass, the higher the success rate. </a:t>
            </a:r>
            <a:endParaRPr lang="en-US" sz="2400" dirty="0" smtClean="0"/>
          </a:p>
          <a:p>
            <a:pPr marL="0" indent="0">
              <a:lnSpc>
                <a:spcPct val="100000"/>
              </a:lnSpc>
              <a:spcBef>
                <a:spcPts val="1400"/>
              </a:spcBef>
              <a:buNone/>
            </a:pPr>
            <a:r>
              <a:rPr lang="en-US" sz="2400" dirty="0" smtClean="0"/>
              <a:t>• </a:t>
            </a:r>
            <a:r>
              <a:rPr lang="en-US" sz="2400" dirty="0"/>
              <a:t>Most of the launches with payload mass over 7000 kg were successful. </a:t>
            </a:r>
            <a:endParaRPr lang="en-US" sz="2400" dirty="0" smtClean="0"/>
          </a:p>
          <a:p>
            <a:pPr marL="0" indent="0">
              <a:lnSpc>
                <a:spcPct val="100000"/>
              </a:lnSpc>
              <a:spcBef>
                <a:spcPts val="1400"/>
              </a:spcBef>
              <a:buNone/>
            </a:pPr>
            <a:r>
              <a:rPr lang="en-US" sz="2400" dirty="0" smtClean="0"/>
              <a:t>• </a:t>
            </a:r>
            <a:r>
              <a:rPr lang="en-US" sz="2400" dirty="0"/>
              <a:t>KSC LC 39A has a 100% success rate for payload mass under 5500 kg too.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48" y="1971675"/>
            <a:ext cx="10499725"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E</a:t>
            </a:r>
            <a:r>
              <a:rPr lang="en-US" sz="2200" dirty="0" smtClean="0">
                <a:solidFill>
                  <a:schemeClr val="accent3">
                    <a:lumMod val="25000"/>
                  </a:schemeClr>
                </a:solidFill>
                <a:latin typeface="Abadi" panose="020B0604020104020204" pitchFamily="34" charset="0"/>
              </a:rPr>
              <a:t>xplanations:-</a:t>
            </a:r>
          </a:p>
          <a:p>
            <a:pPr>
              <a:lnSpc>
                <a:spcPct val="100000"/>
              </a:lnSpc>
              <a:spcBef>
                <a:spcPts val="1400"/>
              </a:spcBef>
            </a:pPr>
            <a:r>
              <a:rPr lang="en-US" sz="2400" dirty="0"/>
              <a:t>Orbits with 100% success rate: - ES-L1, GEO, HEO, </a:t>
            </a:r>
            <a:r>
              <a:rPr lang="en-US" sz="2400" dirty="0" smtClean="0"/>
              <a:t>SSO</a:t>
            </a:r>
          </a:p>
          <a:p>
            <a:pPr marL="0" indent="0">
              <a:lnSpc>
                <a:spcPct val="100000"/>
              </a:lnSpc>
              <a:spcBef>
                <a:spcPts val="1400"/>
              </a:spcBef>
              <a:buNone/>
            </a:pPr>
            <a:r>
              <a:rPr lang="en-US" sz="2400" dirty="0" smtClean="0"/>
              <a:t>• </a:t>
            </a:r>
            <a:r>
              <a:rPr lang="en-US" sz="2400" dirty="0"/>
              <a:t>Orbits with 0% success rate: - SO </a:t>
            </a:r>
            <a:endParaRPr lang="en-US" sz="2400" dirty="0" smtClean="0"/>
          </a:p>
          <a:p>
            <a:pPr marL="0" indent="0">
              <a:lnSpc>
                <a:spcPct val="100000"/>
              </a:lnSpc>
              <a:spcBef>
                <a:spcPts val="1400"/>
              </a:spcBef>
              <a:buNone/>
            </a:pPr>
            <a:r>
              <a:rPr lang="en-US" sz="2400" dirty="0" smtClean="0"/>
              <a:t>• </a:t>
            </a:r>
            <a:r>
              <a:rPr lang="en-US" sz="2400" dirty="0"/>
              <a:t>Orbits with success rate between 50% and 85%: - GTO, ISS, LEO, MEO, </a:t>
            </a:r>
            <a:r>
              <a:rPr lang="en-US" sz="2400" dirty="0" smtClean="0"/>
              <a:t>PO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1" y="1537182"/>
            <a:ext cx="4542002" cy="4356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1511300"/>
            <a:ext cx="10291690" cy="520700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a:t>
            </a:r>
            <a:r>
              <a:rPr lang="en-US" sz="2200" dirty="0" smtClean="0">
                <a:solidFill>
                  <a:schemeClr val="accent3">
                    <a:lumMod val="25000"/>
                  </a:schemeClr>
                </a:solidFill>
                <a:latin typeface="Abadi" panose="020B0604020104020204" pitchFamily="34" charset="0"/>
              </a:rPr>
              <a:t>type</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Explanation: </a:t>
            </a:r>
            <a:endParaRPr lang="en-US" sz="2400" dirty="0" smtClean="0"/>
          </a:p>
          <a:p>
            <a:pPr marL="0" indent="0">
              <a:lnSpc>
                <a:spcPct val="100000"/>
              </a:lnSpc>
              <a:spcBef>
                <a:spcPts val="1400"/>
              </a:spcBef>
              <a:buNone/>
            </a:pPr>
            <a:r>
              <a:rPr lang="en-US" sz="2400" dirty="0" smtClean="0"/>
              <a:t>In </a:t>
            </a:r>
            <a:r>
              <a:rPr lang="en-US" sz="2400" dirty="0"/>
              <a:t>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111" y="2077461"/>
            <a:ext cx="9821789" cy="1935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409700"/>
            <a:ext cx="11206089" cy="533400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Explanations:-</a:t>
            </a:r>
          </a:p>
          <a:p>
            <a:pPr marL="0" indent="0">
              <a:lnSpc>
                <a:spcPct val="100000"/>
              </a:lnSpc>
              <a:spcBef>
                <a:spcPts val="1400"/>
              </a:spcBef>
              <a:buNone/>
            </a:pPr>
            <a:r>
              <a:rPr lang="en-US" sz="2400" dirty="0"/>
              <a:t>Heavy payloads have a negative influence on GTO orbits and positive on GTO and Polar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110" y="1760539"/>
            <a:ext cx="9169401" cy="229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E</a:t>
            </a:r>
            <a:r>
              <a:rPr lang="en-US" sz="2200" dirty="0" err="1" smtClean="0">
                <a:solidFill>
                  <a:schemeClr val="accent3">
                    <a:lumMod val="25000"/>
                  </a:schemeClr>
                </a:solidFill>
                <a:latin typeface="Abadi" panose="020B0604020104020204" pitchFamily="34" charset="0"/>
              </a:rPr>
              <a:t>xplanations</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400" dirty="0"/>
              <a:t>The success rate since 2013 kept increasing till 2020.</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300" y="1409700"/>
            <a:ext cx="5039744" cy="447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a:t>
            </a:r>
            <a:r>
              <a:rPr lang="en-US" sz="2200" dirty="0" smtClean="0">
                <a:solidFill>
                  <a:schemeClr val="accent3">
                    <a:lumMod val="25000"/>
                  </a:schemeClr>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here</a:t>
            </a: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703" y="3044248"/>
            <a:ext cx="10336213"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9438672" y="6456362"/>
            <a:ext cx="2743200" cy="401638"/>
          </a:xfrm>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23" y="2814638"/>
            <a:ext cx="11448977" cy="377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3330575"/>
            <a:ext cx="11450711"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16" y="3194845"/>
            <a:ext cx="10890989"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12" y="3103760"/>
            <a:ext cx="11449831" cy="163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6" y="3070225"/>
            <a:ext cx="1115432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56" y="3246438"/>
            <a:ext cx="11624776" cy="229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9425972" y="6427211"/>
            <a:ext cx="2743200" cy="401638"/>
          </a:xfrm>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79" y="3084513"/>
            <a:ext cx="11836921" cy="3342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3542724"/>
            <a:ext cx="11631612" cy="201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Present </a:t>
            </a:r>
            <a:r>
              <a:rPr lang="en-US" sz="2200" dirty="0">
                <a:solidFill>
                  <a:schemeClr val="accent3">
                    <a:lumMod val="25000"/>
                  </a:schemeClr>
                </a:solidFill>
                <a:latin typeface="Abadi" panose="020B0604020104020204" pitchFamily="34" charset="0"/>
              </a:rPr>
              <a:t>your query result with a short explanation here</a:t>
            </a: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09" y="2332763"/>
            <a:ext cx="11536291" cy="3531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395413"/>
            <a:ext cx="4614789" cy="4781550"/>
          </a:xfrm>
          <a:prstGeom prst="rect">
            <a:avLst/>
          </a:prstGeom>
        </p:spPr>
        <p:txBody>
          <a:bodyPr lIns="91440" tIns="45720" rIns="91440" bIns="45720" anchor="t">
            <a:normAutofit fontScale="55000" lnSpcReduction="20000"/>
          </a:bodyPr>
          <a:lstStyle/>
          <a:p>
            <a:pPr marL="0" indent="0">
              <a:buNone/>
            </a:pPr>
            <a:r>
              <a:rPr lang="en-US" sz="5100" dirty="0"/>
              <a:t>Explanation: </a:t>
            </a:r>
            <a:endParaRPr lang="en-US" sz="5100" dirty="0" smtClean="0"/>
          </a:p>
          <a:p>
            <a:pPr marL="0" indent="0" algn="just">
              <a:buNone/>
            </a:pPr>
            <a:r>
              <a:rPr lang="en-US" sz="3600" dirty="0" smtClean="0"/>
              <a:t>• </a:t>
            </a:r>
            <a:r>
              <a:rPr lang="en-US" sz="3600" dirty="0"/>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endParaRPr lang="en-US" sz="3600" dirty="0" smtClean="0"/>
          </a:p>
          <a:p>
            <a:pPr marL="0" indent="0" algn="just">
              <a:buNone/>
            </a:pPr>
            <a:r>
              <a:rPr lang="en-US" sz="3600" dirty="0" smtClean="0"/>
              <a:t>• </a:t>
            </a:r>
            <a:r>
              <a:rPr lang="en-US" sz="3600" dirty="0"/>
              <a:t>All launch sites are in very close proximity to the coast, while launching rockets towards the ocean it </a:t>
            </a:r>
            <a:r>
              <a:rPr lang="en-US" sz="3600" dirty="0" err="1"/>
              <a:t>minimises</a:t>
            </a:r>
            <a:r>
              <a:rPr lang="en-US" sz="3600" dirty="0"/>
              <a:t> the risk of having any debris dropping or exploding near people.</a:t>
            </a:r>
            <a:endParaRPr lang="en-US" sz="3600" dirty="0"/>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6928" y="1395413"/>
            <a:ext cx="6135687"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5135489" cy="4351338"/>
          </a:xfrm>
          <a:prstGeom prst="rect">
            <a:avLst/>
          </a:prstGeom>
        </p:spPr>
        <p:txBody>
          <a:bodyPr lIns="91440" tIns="45720" rIns="91440" bIns="45720" anchor="t">
            <a:normAutofit/>
          </a:bodyPr>
          <a:lstStyle/>
          <a:p>
            <a:pPr algn="just">
              <a:lnSpc>
                <a:spcPct val="100000"/>
              </a:lnSpc>
              <a:spcBef>
                <a:spcPts val="1400"/>
              </a:spcBef>
            </a:pPr>
            <a:r>
              <a:rPr lang="en-US" sz="2400" dirty="0"/>
              <a:t>Explanation: </a:t>
            </a:r>
            <a:endParaRPr lang="en-US" sz="2400" dirty="0" smtClean="0"/>
          </a:p>
          <a:p>
            <a:pPr marL="0" indent="0" algn="just">
              <a:lnSpc>
                <a:spcPct val="100000"/>
              </a:lnSpc>
              <a:spcBef>
                <a:spcPts val="1400"/>
              </a:spcBef>
              <a:buNone/>
            </a:pPr>
            <a:r>
              <a:rPr lang="en-US" sz="2400" dirty="0" smtClean="0"/>
              <a:t>• </a:t>
            </a:r>
            <a:r>
              <a:rPr lang="en-US" sz="2400" dirty="0"/>
              <a:t>From the </a:t>
            </a:r>
            <a:r>
              <a:rPr lang="en-US" sz="2400" dirty="0" err="1"/>
              <a:t>colour</a:t>
            </a:r>
            <a:r>
              <a:rPr lang="en-US" sz="2400" dirty="0"/>
              <a:t>-labeled markers we should be able to easily identify which launch sites have relatively high success rates. - Green Marker = Successful Launch - Red Marker = Failed Launch </a:t>
            </a:r>
            <a:endParaRPr lang="en-US" sz="2400" dirty="0" smtClean="0"/>
          </a:p>
          <a:p>
            <a:pPr marL="0" indent="0" algn="just">
              <a:lnSpc>
                <a:spcPct val="100000"/>
              </a:lnSpc>
              <a:spcBef>
                <a:spcPts val="1400"/>
              </a:spcBef>
              <a:buNone/>
            </a:pPr>
            <a:r>
              <a:rPr lang="en-US" sz="2400" dirty="0" smtClean="0"/>
              <a:t>• </a:t>
            </a:r>
            <a:r>
              <a:rPr lang="en-US" sz="2400" dirty="0"/>
              <a:t>Launch Site KSC LC-39A has a very high Success Rate</a:t>
            </a:r>
            <a:endParaRPr lang="en-US" sz="3200" dirty="0">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764" y="1444625"/>
            <a:ext cx="4623208" cy="45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447800"/>
            <a:ext cx="5059289" cy="5232400"/>
          </a:xfrm>
          <a:prstGeom prst="rect">
            <a:avLst/>
          </a:prstGeom>
        </p:spPr>
        <p:txBody>
          <a:bodyPr lIns="91440" tIns="45720" rIns="91440" bIns="45720" anchor="t">
            <a:noAutofit/>
          </a:bodyPr>
          <a:lstStyle/>
          <a:p>
            <a:pPr algn="just">
              <a:lnSpc>
                <a:spcPct val="100000"/>
              </a:lnSpc>
              <a:spcBef>
                <a:spcPts val="1400"/>
              </a:spcBef>
            </a:pPr>
            <a:r>
              <a:rPr lang="en-US" sz="2200" dirty="0"/>
              <a:t>Explanation: </a:t>
            </a:r>
            <a:endParaRPr lang="en-US" sz="2200" dirty="0" smtClean="0"/>
          </a:p>
          <a:p>
            <a:pPr marL="0" indent="0" algn="just">
              <a:lnSpc>
                <a:spcPct val="100000"/>
              </a:lnSpc>
              <a:spcBef>
                <a:spcPts val="1400"/>
              </a:spcBef>
              <a:buNone/>
            </a:pPr>
            <a:r>
              <a:rPr lang="en-US" sz="2200" dirty="0" smtClean="0"/>
              <a:t>• </a:t>
            </a:r>
            <a:r>
              <a:rPr lang="en-US" sz="2200" dirty="0"/>
              <a:t>From the visual analysis of the launch site KSC LC-39A we can clearly see that it is: - relative close to railway (15.23 km) - relative close to highway (20.28 km) - relative close to coastline (14.99 km) </a:t>
            </a:r>
            <a:endParaRPr lang="en-US" sz="2200" dirty="0" smtClean="0"/>
          </a:p>
          <a:p>
            <a:pPr marL="0" indent="0" algn="just">
              <a:lnSpc>
                <a:spcPct val="100000"/>
              </a:lnSpc>
              <a:spcBef>
                <a:spcPts val="1400"/>
              </a:spcBef>
              <a:buNone/>
            </a:pPr>
            <a:r>
              <a:rPr lang="en-US" sz="2200" dirty="0" smtClean="0"/>
              <a:t>• </a:t>
            </a:r>
            <a:r>
              <a:rPr lang="en-US" sz="2200" dirty="0"/>
              <a:t>Also the launch site KSC LC-39A is relative close to its closest city Titusville (16.32 km). </a:t>
            </a:r>
            <a:endParaRPr lang="en-US" sz="2200" dirty="0" smtClean="0"/>
          </a:p>
          <a:p>
            <a:pPr marL="0" indent="0" algn="just">
              <a:lnSpc>
                <a:spcPct val="100000"/>
              </a:lnSpc>
              <a:spcBef>
                <a:spcPts val="1400"/>
              </a:spcBef>
              <a:buNone/>
            </a:pPr>
            <a:r>
              <a:rPr lang="en-US" sz="2200" dirty="0" smtClean="0"/>
              <a:t>• </a:t>
            </a:r>
            <a:r>
              <a:rPr lang="en-US" sz="2200" dirty="0"/>
              <a:t>Failed rocket with its high speed can cover distances like 15-20 km in few seconds. It could be potentially dangerous to populated </a:t>
            </a:r>
            <a:r>
              <a:rPr lang="en-US" sz="2200" dirty="0" smtClean="0"/>
              <a:t>areas.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811" y="1343025"/>
            <a:ext cx="5956299"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4122737"/>
            <a:ext cx="11091789" cy="2304474"/>
          </a:xfrm>
          <a:prstGeom prst="rect">
            <a:avLst/>
          </a:prstGeom>
        </p:spPr>
        <p:txBody>
          <a:bodyPr lIns="91440" tIns="45720" rIns="91440" bIns="45720" anchor="t">
            <a:normAutofit/>
          </a:bodyPr>
          <a:lstStyle/>
          <a:p>
            <a:pPr>
              <a:lnSpc>
                <a:spcPct val="100000"/>
              </a:lnSpc>
              <a:spcBef>
                <a:spcPts val="1400"/>
              </a:spcBef>
            </a:pPr>
            <a:r>
              <a:rPr lang="en-US" sz="2400" dirty="0"/>
              <a:t>Explanation: </a:t>
            </a:r>
            <a:endParaRPr lang="en-US" sz="2400" dirty="0" smtClean="0"/>
          </a:p>
          <a:p>
            <a:pPr marL="0" indent="0">
              <a:lnSpc>
                <a:spcPct val="100000"/>
              </a:lnSpc>
              <a:spcBef>
                <a:spcPts val="1400"/>
              </a:spcBef>
              <a:buNone/>
            </a:pPr>
            <a:r>
              <a:rPr lang="en-US" sz="2400" dirty="0" smtClean="0"/>
              <a:t>• </a:t>
            </a:r>
            <a:r>
              <a:rPr lang="en-US" sz="2400" dirty="0"/>
              <a:t>The chart clearly shows that from all the sites, KSC LC-39A has the most successful </a:t>
            </a:r>
            <a:r>
              <a:rPr lang="en-US" sz="2400" dirty="0" smtClean="0"/>
              <a:t>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529" y="1702175"/>
            <a:ext cx="6661355" cy="209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7" y="1466661"/>
            <a:ext cx="7569668" cy="4879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200" dirty="0" err="1" smtClean="0">
                <a:solidFill>
                  <a:schemeClr val="accent3">
                    <a:lumMod val="25000"/>
                  </a:schemeClr>
                </a:solidFill>
                <a:latin typeface="Abadi" panose="020B0604020104020204" pitchFamily="34" charset="0"/>
              </a:rPr>
              <a:t>SpaceX</a:t>
            </a:r>
            <a:r>
              <a:rPr lang="en-US" sz="1200" dirty="0" smtClean="0">
                <a:solidFill>
                  <a:schemeClr val="accent3">
                    <a:lumMod val="25000"/>
                  </a:schemeClr>
                </a:solidFill>
                <a:latin typeface="Abadi" panose="020B0604020104020204" pitchFamily="34" charset="0"/>
              </a:rPr>
              <a:t> </a:t>
            </a:r>
            <a:r>
              <a:rPr lang="en-US" sz="1200" dirty="0">
                <a:solidFill>
                  <a:schemeClr val="accent3">
                    <a:lumMod val="25000"/>
                  </a:schemeClr>
                </a:solidFill>
                <a:latin typeface="Abadi" panose="020B0604020104020204" pitchFamily="34" charset="0"/>
              </a:rPr>
              <a:t>is the most successful company of the commercial space age, making space travel affordable. The company advertises Falcon 9 rocket launches on its website, with a cost of 62 million dollars; other providers cost upward of 165 million dollars each, much of the savings is because </a:t>
            </a:r>
            <a:r>
              <a:rPr lang="en-US" sz="1200" dirty="0" err="1">
                <a:solidFill>
                  <a:schemeClr val="accent3">
                    <a:lumMod val="25000"/>
                  </a:schemeClr>
                </a:solidFill>
                <a:latin typeface="Abadi" panose="020B0604020104020204" pitchFamily="34" charset="0"/>
              </a:rPr>
              <a:t>SpaceX</a:t>
            </a:r>
            <a:r>
              <a:rPr lang="en-US" sz="1200" dirty="0">
                <a:solidFill>
                  <a:schemeClr val="accent3">
                    <a:lumMod val="25000"/>
                  </a:schemeClr>
                </a:solidFill>
                <a:latin typeface="Abadi" panose="020B0604020104020204" pitchFamily="34" charset="0"/>
              </a:rPr>
              <a:t> can reuse the first stage. Therefore, if we can determine if the first stage will land, we can determine the cost of a launch. Based on public information and machine learning models, we are going to predict if </a:t>
            </a:r>
            <a:r>
              <a:rPr lang="en-US" sz="1200" dirty="0" err="1">
                <a:solidFill>
                  <a:schemeClr val="accent3">
                    <a:lumMod val="25000"/>
                  </a:schemeClr>
                </a:solidFill>
                <a:latin typeface="Abadi" panose="020B0604020104020204" pitchFamily="34" charset="0"/>
              </a:rPr>
              <a:t>SpaceX</a:t>
            </a:r>
            <a:r>
              <a:rPr lang="en-US" sz="1200" dirty="0">
                <a:solidFill>
                  <a:schemeClr val="accent3">
                    <a:lumMod val="25000"/>
                  </a:schemeClr>
                </a:solidFill>
                <a:latin typeface="Abadi" panose="020B0604020104020204" pitchFamily="34" charset="0"/>
              </a:rPr>
              <a:t> will reuse the first stage.</a:t>
            </a:r>
          </a:p>
          <a:p>
            <a:pPr>
              <a:spcBef>
                <a:spcPts val="1400"/>
              </a:spcBef>
            </a:pPr>
            <a:r>
              <a:rPr lang="en-US" sz="1200" dirty="0">
                <a:solidFill>
                  <a:schemeClr val="accent3">
                    <a:lumMod val="25000"/>
                  </a:schemeClr>
                </a:solidFill>
                <a:latin typeface="Abadi" panose="020B0604020104020204" pitchFamily="34" charset="0"/>
              </a:rPr>
              <a:t>Questions to be answered</a:t>
            </a:r>
          </a:p>
          <a:p>
            <a:pPr marL="0" indent="0">
              <a:spcBef>
                <a:spcPts val="1400"/>
              </a:spcBef>
              <a:buNone/>
            </a:pPr>
            <a:r>
              <a:rPr lang="en-US" sz="1200" dirty="0" smtClean="0">
                <a:solidFill>
                  <a:schemeClr val="accent3">
                    <a:lumMod val="25000"/>
                  </a:schemeClr>
                </a:solidFill>
                <a:latin typeface="Abadi" panose="020B0604020104020204" pitchFamily="34" charset="0"/>
              </a:rPr>
              <a:t>How </a:t>
            </a:r>
            <a:r>
              <a:rPr lang="en-US" sz="1200" dirty="0">
                <a:solidFill>
                  <a:schemeClr val="accent3">
                    <a:lumMod val="25000"/>
                  </a:schemeClr>
                </a:solidFill>
                <a:latin typeface="Abadi" panose="020B0604020104020204" pitchFamily="34" charset="0"/>
              </a:rPr>
              <a:t>do variables such as payload mass, launch site, number of flights, and orbits affect the success of the </a:t>
            </a:r>
            <a:r>
              <a:rPr lang="en-US" sz="1200" dirty="0" smtClean="0">
                <a:solidFill>
                  <a:schemeClr val="accent3">
                    <a:lumMod val="25000"/>
                  </a:schemeClr>
                </a:solidFill>
                <a:latin typeface="Abadi" panose="020B0604020104020204" pitchFamily="34" charset="0"/>
              </a:rPr>
              <a:t>       first </a:t>
            </a:r>
            <a:r>
              <a:rPr lang="en-US" sz="1200" dirty="0">
                <a:solidFill>
                  <a:schemeClr val="accent3">
                    <a:lumMod val="25000"/>
                  </a:schemeClr>
                </a:solidFill>
                <a:latin typeface="Abadi" panose="020B0604020104020204" pitchFamily="34" charset="0"/>
              </a:rPr>
              <a:t>stage landing?</a:t>
            </a:r>
          </a:p>
          <a:p>
            <a:pPr marL="0" indent="0">
              <a:spcBef>
                <a:spcPts val="1400"/>
              </a:spcBef>
              <a:buNone/>
            </a:pPr>
            <a:r>
              <a:rPr lang="en-US" sz="1200" dirty="0" smtClean="0">
                <a:solidFill>
                  <a:schemeClr val="accent3">
                    <a:lumMod val="25000"/>
                  </a:schemeClr>
                </a:solidFill>
                <a:latin typeface="Abadi" panose="020B0604020104020204" pitchFamily="34" charset="0"/>
              </a:rPr>
              <a:t>Does </a:t>
            </a:r>
            <a:r>
              <a:rPr lang="en-US" sz="1200" dirty="0">
                <a:solidFill>
                  <a:schemeClr val="accent3">
                    <a:lumMod val="25000"/>
                  </a:schemeClr>
                </a:solidFill>
                <a:latin typeface="Abadi" panose="020B0604020104020204" pitchFamily="34" charset="0"/>
              </a:rPr>
              <a:t>the rate of successful landings increase over the </a:t>
            </a:r>
            <a:r>
              <a:rPr lang="en-US" sz="1200" dirty="0" smtClean="0">
                <a:solidFill>
                  <a:schemeClr val="accent3">
                    <a:lumMod val="25000"/>
                  </a:schemeClr>
                </a:solidFill>
                <a:latin typeface="Abadi" panose="020B0604020104020204" pitchFamily="34" charset="0"/>
              </a:rPr>
              <a:t>years?</a:t>
            </a:r>
          </a:p>
          <a:p>
            <a:pPr marL="0" indent="0">
              <a:spcBef>
                <a:spcPts val="1400"/>
              </a:spcBef>
              <a:buNone/>
            </a:pPr>
            <a:r>
              <a:rPr lang="en-US" sz="1200" dirty="0" smtClean="0">
                <a:solidFill>
                  <a:schemeClr val="accent3">
                    <a:lumMod val="25000"/>
                  </a:schemeClr>
                </a:solidFill>
                <a:latin typeface="Abadi" panose="020B0604020104020204" pitchFamily="34" charset="0"/>
              </a:rPr>
              <a:t>What </a:t>
            </a:r>
            <a:r>
              <a:rPr lang="en-US" sz="1200" dirty="0">
                <a:solidFill>
                  <a:schemeClr val="accent3">
                    <a:lumMod val="25000"/>
                  </a:schemeClr>
                </a:solidFill>
                <a:latin typeface="Abadi" panose="020B0604020104020204" pitchFamily="34" charset="0"/>
              </a:rPr>
              <a:t>is the best algorithm that can be used for binary classification in this case?</a:t>
            </a:r>
            <a:endParaRPr lang="en-US" sz="1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4962525"/>
            <a:ext cx="10551583" cy="4351338"/>
          </a:xfrm>
          <a:prstGeom prst="rect">
            <a:avLst/>
          </a:prstGeom>
        </p:spPr>
        <p:txBody>
          <a:bodyPr lIns="91440" tIns="45720" rIns="91440" bIns="45720" anchor="t">
            <a:normAutofit/>
          </a:bodyPr>
          <a:lstStyle/>
          <a:p>
            <a:pPr>
              <a:lnSpc>
                <a:spcPct val="100000"/>
              </a:lnSpc>
              <a:spcBef>
                <a:spcPts val="1400"/>
              </a:spcBef>
            </a:pPr>
            <a:r>
              <a:rPr lang="en-US" sz="2400" dirty="0"/>
              <a:t>Explanation: • KSC LC-39A has the highest launch success rate (76.9%) with 10 successful and only 3 failed landings</a:t>
            </a:r>
            <a:endParaRPr lang="en-US" dirty="0"/>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604" y="1433514"/>
            <a:ext cx="8538413" cy="2655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628" y="1201737"/>
            <a:ext cx="9308365" cy="264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102" y="4079934"/>
            <a:ext cx="9409303" cy="249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1447799"/>
            <a:ext cx="5922890" cy="4979411"/>
          </a:xfrm>
          <a:prstGeom prst="rect">
            <a:avLst/>
          </a:prstGeom>
        </p:spPr>
        <p:txBody>
          <a:bodyPr vert="horz" lIns="91440" tIns="45720" rIns="91440" bIns="45720" rtlCol="0" anchor="t">
            <a:noAutofit/>
          </a:bodyPr>
          <a:lstStyle/>
          <a:p>
            <a:pPr>
              <a:lnSpc>
                <a:spcPct val="100000"/>
              </a:lnSpc>
              <a:spcBef>
                <a:spcPts val="1400"/>
              </a:spcBef>
            </a:pPr>
            <a:r>
              <a:rPr lang="en-US" sz="2400" dirty="0"/>
              <a:t>Explanation: </a:t>
            </a:r>
            <a:endParaRPr lang="en-US" sz="2400" dirty="0" smtClean="0"/>
          </a:p>
          <a:p>
            <a:pPr marL="0" indent="0">
              <a:lnSpc>
                <a:spcPct val="100000"/>
              </a:lnSpc>
              <a:spcBef>
                <a:spcPts val="1400"/>
              </a:spcBef>
              <a:buNone/>
            </a:pPr>
            <a:r>
              <a:rPr lang="en-US" sz="2400" dirty="0" smtClean="0"/>
              <a:t>• </a:t>
            </a:r>
            <a:r>
              <a:rPr lang="en-US" sz="2400" dirty="0"/>
              <a:t>Based on the scores of the Test Set, we can not confirm which method performs best. </a:t>
            </a:r>
            <a:endParaRPr lang="en-US" sz="2400" dirty="0" smtClean="0"/>
          </a:p>
          <a:p>
            <a:pPr marL="0" indent="0">
              <a:lnSpc>
                <a:spcPct val="100000"/>
              </a:lnSpc>
              <a:spcBef>
                <a:spcPts val="1400"/>
              </a:spcBef>
              <a:buNone/>
            </a:pPr>
            <a:r>
              <a:rPr lang="en-US" sz="2400" dirty="0" smtClean="0"/>
              <a:t>• </a:t>
            </a:r>
            <a:r>
              <a:rPr lang="en-US" sz="2400" dirty="0"/>
              <a:t>Same Test Set scores may be due to the small test sample size (18 samples). Therefore, we tested all methods based on the whole Dataset. </a:t>
            </a:r>
            <a:endParaRPr lang="en-US" sz="2400" dirty="0" smtClean="0"/>
          </a:p>
          <a:p>
            <a:pPr marL="0" indent="0">
              <a:lnSpc>
                <a:spcPct val="100000"/>
              </a:lnSpc>
              <a:spcBef>
                <a:spcPts val="1400"/>
              </a:spcBef>
              <a:buNone/>
            </a:pPr>
            <a:r>
              <a:rPr lang="en-US" sz="2400" dirty="0" smtClean="0"/>
              <a:t>• </a:t>
            </a:r>
            <a:r>
              <a:rPr lang="en-US" sz="2400" dirty="0"/>
              <a:t>The scores of the whole Dataset confirm that the best model is the Decision Tree Model. This model has not only higher scores, but also the highest accuracy</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373" y="1557338"/>
            <a:ext cx="5109518" cy="151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373" y="3937000"/>
            <a:ext cx="5104829"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39162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423987"/>
            <a:ext cx="6841423" cy="4728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422400"/>
            <a:ext cx="11142589" cy="5194300"/>
          </a:xfrm>
          <a:prstGeom prst="rect">
            <a:avLst/>
          </a:prstGeom>
        </p:spPr>
        <p:txBody>
          <a:bodyPr>
            <a:normAutofit/>
          </a:bodyPr>
          <a:lstStyle/>
          <a:p>
            <a:pPr>
              <a:lnSpc>
                <a:spcPct val="100000"/>
              </a:lnSpc>
              <a:spcBef>
                <a:spcPts val="1400"/>
              </a:spcBef>
            </a:pPr>
            <a:r>
              <a:rPr lang="en-US" sz="2400" dirty="0"/>
              <a:t>Decision Tree Model is the best algorithm for this dataset. </a:t>
            </a:r>
            <a:endParaRPr lang="en-US" sz="2400" dirty="0" smtClean="0"/>
          </a:p>
          <a:p>
            <a:pPr marL="0" indent="0">
              <a:lnSpc>
                <a:spcPct val="100000"/>
              </a:lnSpc>
              <a:spcBef>
                <a:spcPts val="1400"/>
              </a:spcBef>
              <a:buNone/>
            </a:pPr>
            <a:r>
              <a:rPr lang="en-US" sz="2400" dirty="0" smtClean="0"/>
              <a:t>• </a:t>
            </a:r>
            <a:r>
              <a:rPr lang="en-US" sz="2400" dirty="0"/>
              <a:t>Launches with a low payload mass show better results than launches with a larger payload mass. </a:t>
            </a:r>
            <a:endParaRPr lang="en-US" sz="2400" dirty="0" smtClean="0"/>
          </a:p>
          <a:p>
            <a:pPr marL="0" indent="0">
              <a:lnSpc>
                <a:spcPct val="100000"/>
              </a:lnSpc>
              <a:spcBef>
                <a:spcPts val="1400"/>
              </a:spcBef>
              <a:buNone/>
            </a:pPr>
            <a:r>
              <a:rPr lang="en-US" sz="2400" dirty="0" smtClean="0"/>
              <a:t>• </a:t>
            </a:r>
            <a:r>
              <a:rPr lang="en-US" sz="2400" dirty="0"/>
              <a:t>Most of launch sites are in proximity to the Equator line and all the sites are in very close proximity to the coast. </a:t>
            </a:r>
            <a:endParaRPr lang="en-US" sz="2400" dirty="0" smtClean="0"/>
          </a:p>
          <a:p>
            <a:pPr marL="0" indent="0">
              <a:lnSpc>
                <a:spcPct val="100000"/>
              </a:lnSpc>
              <a:spcBef>
                <a:spcPts val="1400"/>
              </a:spcBef>
              <a:buNone/>
            </a:pPr>
            <a:r>
              <a:rPr lang="en-US" sz="2400" dirty="0" smtClean="0"/>
              <a:t>• </a:t>
            </a:r>
            <a:r>
              <a:rPr lang="en-US" sz="2400" dirty="0"/>
              <a:t>The success rate of launches increases over the years. </a:t>
            </a:r>
            <a:endParaRPr lang="en-US" sz="2400" dirty="0" smtClean="0"/>
          </a:p>
          <a:p>
            <a:pPr marL="0" indent="0">
              <a:lnSpc>
                <a:spcPct val="100000"/>
              </a:lnSpc>
              <a:spcBef>
                <a:spcPts val="1400"/>
              </a:spcBef>
              <a:buNone/>
            </a:pPr>
            <a:r>
              <a:rPr lang="en-US" sz="2400" dirty="0" smtClean="0"/>
              <a:t>• </a:t>
            </a:r>
            <a:r>
              <a:rPr lang="en-US" sz="2400" dirty="0"/>
              <a:t>KSC LC-39A has the highest success rate of the launches from all the sites. </a:t>
            </a:r>
            <a:endParaRPr lang="en-US" sz="2400" dirty="0" smtClean="0"/>
          </a:p>
          <a:p>
            <a:pPr marL="0" indent="0">
              <a:lnSpc>
                <a:spcPct val="100000"/>
              </a:lnSpc>
              <a:spcBef>
                <a:spcPts val="1400"/>
              </a:spcBef>
              <a:buNone/>
            </a:pPr>
            <a:r>
              <a:rPr lang="en-US" sz="2400" dirty="0" smtClean="0"/>
              <a:t>• </a:t>
            </a:r>
            <a:r>
              <a:rPr lang="en-US" sz="2400" dirty="0"/>
              <a:t>Orbits ES-L1, GEO, HEO and SSO have 100% success rate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200" dirty="0">
                <a:solidFill>
                  <a:srgbClr val="0B49CB"/>
                </a:solidFill>
                <a:latin typeface="Abadi"/>
              </a:rPr>
              <a:t>Executive Summary</a:t>
            </a:r>
          </a:p>
          <a:p>
            <a:pPr>
              <a:lnSpc>
                <a:spcPct val="120000"/>
              </a:lnSpc>
              <a:spcBef>
                <a:spcPts val="1400"/>
              </a:spcBef>
            </a:pPr>
            <a:r>
              <a:rPr lang="en-US" sz="1200" dirty="0">
                <a:solidFill>
                  <a:schemeClr val="accent3">
                    <a:lumMod val="25000"/>
                  </a:schemeClr>
                </a:solidFill>
                <a:latin typeface="Abadi"/>
              </a:rPr>
              <a:t>Data collection methodology:</a:t>
            </a:r>
          </a:p>
          <a:p>
            <a:pPr marL="457200" lvl="1" indent="0">
              <a:lnSpc>
                <a:spcPct val="120000"/>
              </a:lnSpc>
              <a:spcBef>
                <a:spcPts val="1400"/>
              </a:spcBef>
              <a:buNone/>
            </a:pPr>
            <a:r>
              <a:rPr lang="en-US" sz="1200" dirty="0" smtClean="0"/>
              <a:t>- Using </a:t>
            </a:r>
            <a:r>
              <a:rPr lang="en-US" sz="1200" dirty="0" err="1"/>
              <a:t>SpaceX</a:t>
            </a:r>
            <a:r>
              <a:rPr lang="en-US" sz="1200" dirty="0"/>
              <a:t> Rest API </a:t>
            </a:r>
            <a:endParaRPr lang="en-US" sz="1200" dirty="0" smtClean="0"/>
          </a:p>
          <a:p>
            <a:pPr lvl="1">
              <a:lnSpc>
                <a:spcPct val="120000"/>
              </a:lnSpc>
              <a:spcBef>
                <a:spcPts val="1400"/>
              </a:spcBef>
              <a:buFontTx/>
              <a:buChar char="-"/>
            </a:pPr>
            <a:r>
              <a:rPr lang="en-US" sz="1200" dirty="0" smtClean="0"/>
              <a:t>Using </a:t>
            </a:r>
            <a:r>
              <a:rPr lang="en-US" sz="1200" dirty="0"/>
              <a:t>Web Scrapping from </a:t>
            </a:r>
            <a:r>
              <a:rPr lang="en-US" sz="1200" dirty="0" smtClean="0"/>
              <a:t>Wikipedia</a:t>
            </a:r>
          </a:p>
          <a:p>
            <a:pPr marL="457200" lvl="1" indent="0">
              <a:lnSpc>
                <a:spcPct val="120000"/>
              </a:lnSpc>
              <a:spcBef>
                <a:spcPts val="1400"/>
              </a:spcBef>
              <a:buNone/>
            </a:pPr>
            <a:r>
              <a:rPr lang="en-US" sz="1200" dirty="0" smtClean="0">
                <a:solidFill>
                  <a:schemeClr val="accent3">
                    <a:lumMod val="25000"/>
                  </a:schemeClr>
                </a:solidFill>
                <a:latin typeface="Abadi"/>
              </a:rPr>
              <a:t>Perform </a:t>
            </a:r>
            <a:r>
              <a:rPr lang="en-US" sz="1200" dirty="0" err="1" smtClean="0">
                <a:solidFill>
                  <a:schemeClr val="accent3">
                    <a:lumMod val="25000"/>
                  </a:schemeClr>
                </a:solidFill>
                <a:latin typeface="Abadi"/>
              </a:rPr>
              <a:t>ed</a:t>
            </a:r>
            <a:r>
              <a:rPr lang="en-US" sz="1200" dirty="0" smtClean="0">
                <a:solidFill>
                  <a:schemeClr val="accent3">
                    <a:lumMod val="25000"/>
                  </a:schemeClr>
                </a:solidFill>
                <a:latin typeface="Abadi"/>
              </a:rPr>
              <a:t> data</a:t>
            </a:r>
            <a:r>
              <a:rPr lang="en-US" sz="1200" dirty="0">
                <a:solidFill>
                  <a:schemeClr val="accent3">
                    <a:lumMod val="25000"/>
                  </a:schemeClr>
                </a:solidFill>
                <a:latin typeface="Abadi"/>
              </a:rPr>
              <a:t> wrangling</a:t>
            </a:r>
          </a:p>
          <a:p>
            <a:pPr lvl="1">
              <a:lnSpc>
                <a:spcPct val="120000"/>
              </a:lnSpc>
              <a:spcBef>
                <a:spcPts val="1400"/>
              </a:spcBef>
            </a:pPr>
            <a:r>
              <a:rPr lang="en-US" sz="1200" dirty="0">
                <a:solidFill>
                  <a:schemeClr val="bg2">
                    <a:lumMod val="50000"/>
                  </a:schemeClr>
                </a:solidFill>
                <a:latin typeface="Abadi"/>
              </a:rPr>
              <a:t>Describe how data was processed</a:t>
            </a:r>
          </a:p>
          <a:p>
            <a:pPr>
              <a:lnSpc>
                <a:spcPct val="120000"/>
              </a:lnSpc>
              <a:spcBef>
                <a:spcPts val="1400"/>
              </a:spcBef>
            </a:pPr>
            <a:r>
              <a:rPr lang="en-US" sz="1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200" dirty="0">
                <a:solidFill>
                  <a:schemeClr val="accent3">
                    <a:lumMod val="25000"/>
                  </a:schemeClr>
                </a:solidFill>
                <a:latin typeface="Abadi"/>
              </a:rPr>
              <a:t>Perform interactive visual analytics using Folium and </a:t>
            </a:r>
            <a:r>
              <a:rPr lang="en-US" sz="1200" dirty="0" err="1">
                <a:solidFill>
                  <a:schemeClr val="accent3">
                    <a:lumMod val="25000"/>
                  </a:schemeClr>
                </a:solidFill>
                <a:latin typeface="Abadi"/>
              </a:rPr>
              <a:t>Plotly</a:t>
            </a:r>
            <a:r>
              <a:rPr lang="en-US" sz="1200" dirty="0">
                <a:solidFill>
                  <a:schemeClr val="accent3">
                    <a:lumMod val="25000"/>
                  </a:schemeClr>
                </a:solidFill>
                <a:latin typeface="Abadi"/>
              </a:rPr>
              <a:t> Dash</a:t>
            </a:r>
          </a:p>
          <a:p>
            <a:pPr>
              <a:lnSpc>
                <a:spcPct val="120000"/>
              </a:lnSpc>
              <a:spcBef>
                <a:spcPts val="1400"/>
              </a:spcBef>
            </a:pPr>
            <a:r>
              <a:rPr lang="en-US" sz="12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1200" dirty="0" smtClean="0">
                <a:solidFill>
                  <a:schemeClr val="bg2">
                    <a:lumMod val="50000"/>
                  </a:schemeClr>
                </a:solidFill>
                <a:latin typeface="Abadi"/>
              </a:rPr>
              <a:t>-Building ,</a:t>
            </a:r>
            <a:r>
              <a:rPr lang="en-US" sz="1200" dirty="0" err="1" smtClean="0">
                <a:solidFill>
                  <a:schemeClr val="bg2">
                    <a:lumMod val="50000"/>
                  </a:schemeClr>
                </a:solidFill>
                <a:latin typeface="Abadi"/>
              </a:rPr>
              <a:t>Tunning</a:t>
            </a:r>
            <a:r>
              <a:rPr lang="en-US" sz="1200" dirty="0">
                <a:solidFill>
                  <a:schemeClr val="bg2">
                    <a:lumMod val="50000"/>
                  </a:schemeClr>
                </a:solidFill>
                <a:latin typeface="Abadi"/>
              </a:rPr>
              <a:t> </a:t>
            </a:r>
            <a:r>
              <a:rPr lang="en-US" sz="1200" dirty="0" smtClean="0">
                <a:solidFill>
                  <a:schemeClr val="bg2">
                    <a:lumMod val="50000"/>
                  </a:schemeClr>
                </a:solidFill>
                <a:latin typeface="Abadi"/>
              </a:rPr>
              <a:t>and evaluation of classification model too ensure the best  results</a:t>
            </a:r>
            <a:endParaRPr lang="en-US" sz="12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https://github.com/aryangupta-455/Coursera/blob/main/Data%20Collection%20API.ipynb</a:t>
            </a:r>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372" y="1800225"/>
            <a:ext cx="6527800" cy="423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https://github.com/aryangupta-455/Coursera/blob/0b616a9aef6788d6dd36ec805660d020acba89af/Data%20Collection%20with%20Web%20Scraping.ipynb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649" y="1792287"/>
            <a:ext cx="6899201" cy="423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f80a141d-92ca-4d3d-9308-f7e7b1d44ce8"/>
    <ds:schemaRef ds:uri="http://www.w3.org/XML/1998/namespace"/>
    <ds:schemaRef ds:uri="http://schemas.microsoft.com/office/infopath/2007/PartnerControls"/>
    <ds:schemaRef ds:uri="155be751-a274-42e8-93fb-f39d3b9bccc8"/>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152</TotalTime>
  <Words>2044</Words>
  <Application>Microsoft Office PowerPoint</Application>
  <PresentationFormat>Custom</PresentationFormat>
  <Paragraphs>240</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Aryan Gupta</cp:lastModifiedBy>
  <cp:revision>205</cp:revision>
  <dcterms:created xsi:type="dcterms:W3CDTF">2021-04-29T18:58:34Z</dcterms:created>
  <dcterms:modified xsi:type="dcterms:W3CDTF">2025-07-04T09:38:34Z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